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78" r:id="rId3"/>
    <p:sldId id="277" r:id="rId4"/>
    <p:sldId id="272" r:id="rId5"/>
    <p:sldId id="28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6" autoAdjust="0"/>
    <p:restoredTop sz="94660"/>
  </p:normalViewPr>
  <p:slideViewPr>
    <p:cSldViewPr>
      <p:cViewPr varScale="1">
        <p:scale>
          <a:sx n="83" d="100"/>
          <a:sy n="83" d="100"/>
        </p:scale>
        <p:origin x="142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F7D69-6CA4-47EE-977D-6E6FE8280E5D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C41C-7660-485E-B8E8-EBE45F90E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F7D69-6CA4-47EE-977D-6E6FE8280E5D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C41C-7660-485E-B8E8-EBE45F90E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F7D69-6CA4-47EE-977D-6E6FE8280E5D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C41C-7660-485E-B8E8-EBE45F90E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F7D69-6CA4-47EE-977D-6E6FE8280E5D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C41C-7660-485E-B8E8-EBE45F90E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F7D69-6CA4-47EE-977D-6E6FE8280E5D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C41C-7660-485E-B8E8-EBE45F90E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F7D69-6CA4-47EE-977D-6E6FE8280E5D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C41C-7660-485E-B8E8-EBE45F90E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F7D69-6CA4-47EE-977D-6E6FE8280E5D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C41C-7660-485E-B8E8-EBE45F90E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F7D69-6CA4-47EE-977D-6E6FE8280E5D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C41C-7660-485E-B8E8-EBE45F90E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F7D69-6CA4-47EE-977D-6E6FE8280E5D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C41C-7660-485E-B8E8-EBE45F90E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F7D69-6CA4-47EE-977D-6E6FE8280E5D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C41C-7660-485E-B8E8-EBE45F90E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F7D69-6CA4-47EE-977D-6E6FE8280E5D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C41C-7660-485E-B8E8-EBE45F90E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F7D69-6CA4-47EE-977D-6E6FE8280E5D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BC41C-7660-485E-B8E8-EBE45F90E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hyperlink" Target="https://vk.com/club212286563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du.tatar.ru/apastovo/sch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иля\AppData\Local\Packages\Microsoft.Windows.Photos_8wekyb3d8bbwe\TempState\ShareServiceTempFolder\фон  айсылу Ю.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142976" y="2357430"/>
            <a:ext cx="70009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Паспорт воспитательной практики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«ДОБРЫЕ РУКИ, ГОРЯЧИЕ СЕРДЦА»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224" y="571480"/>
            <a:ext cx="7500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«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Апастовская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средняя общеобразовательная школа с углубленным изучением отдельных предметов» </a:t>
            </a:r>
          </a:p>
          <a:p>
            <a:pPr algn="ctr"/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Апастовского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Республики Татарстан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00232" y="4286256"/>
            <a:ext cx="6072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русского языка, </a:t>
            </a:r>
          </a:p>
          <a:p>
            <a:pPr algn="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классный руководитель 10 класса: </a:t>
            </a:r>
          </a:p>
          <a:p>
            <a:pPr algn="r"/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Закирова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Айсылу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Юнусовна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иля\AppData\Local\Packages\Microsoft.Windows.Photos_8wekyb3d8bbwe\TempState\ShareServiceTempFolder\фон  айсылу Ю.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970"/>
            <a:ext cx="9144000" cy="68580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000098" y="782552"/>
            <a:ext cx="7237797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Актуальность</a:t>
            </a:r>
            <a:r>
              <a:rPr lang="ru-RU" sz="16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воспитательной практики 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тимуровского 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движения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помогать всем, кто нуждается в помощи. Ветераны Великой Отечественной войны, педагогического труда и пожилые люди должны почувствовать, что вокруг живут люди, по зову души и сердца способные разделить их проблемы и заботы, подарить им надежду. Не следует забывать, что мир состоит не только из радости: в ней, увы, муки и страдания старости и одиночества. Тимуровцы должны помогать тем, кто в этом нуждается.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воспитательной практики: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этических чувств, доброжелательности и эмоционально-нравственной отзывчивости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развивать индивидуальные качества ребят через различные формы;</a:t>
            </a:r>
          </a:p>
          <a:p>
            <a:pPr algn="just">
              <a:buFontTx/>
              <a:buChar char="-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развивать инициативу и творчество ребят в процессе коллективных дел;</a:t>
            </a:r>
          </a:p>
          <a:p>
            <a:pPr algn="just">
              <a:buFontTx/>
              <a:buChar char="-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нести радость людям, не быть равнодушными, все делать не напоказ, а от чистого сердца, улучшать окружающую жизнь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 descr="1707914261909.jpg"/>
          <p:cNvPicPr>
            <a:picLocks noChangeAspect="1"/>
          </p:cNvPicPr>
          <p:nvPr/>
        </p:nvPicPr>
        <p:blipFill>
          <a:blip r:embed="rId3" cstate="print"/>
          <a:srcRect l="1250" r="35000" b="32791"/>
          <a:stretch>
            <a:fillRect/>
          </a:stretch>
        </p:blipFill>
        <p:spPr>
          <a:xfrm>
            <a:off x="1000099" y="4685790"/>
            <a:ext cx="1665666" cy="1600346"/>
          </a:xfrm>
          <a:prstGeom prst="rect">
            <a:avLst/>
          </a:prstGeom>
        </p:spPr>
      </p:pic>
      <p:pic>
        <p:nvPicPr>
          <p:cNvPr id="13" name="Рисунок 12" descr="IMG-20230509-WA0016.jpg"/>
          <p:cNvPicPr>
            <a:picLocks noChangeAspect="1"/>
          </p:cNvPicPr>
          <p:nvPr/>
        </p:nvPicPr>
        <p:blipFill>
          <a:blip r:embed="rId4" cstate="print"/>
          <a:srcRect l="3906" r="18750" b="2778"/>
          <a:stretch>
            <a:fillRect/>
          </a:stretch>
        </p:blipFill>
        <p:spPr>
          <a:xfrm>
            <a:off x="3491880" y="4717793"/>
            <a:ext cx="2225967" cy="1573911"/>
          </a:xfrm>
          <a:prstGeom prst="rect">
            <a:avLst/>
          </a:prstGeom>
        </p:spPr>
      </p:pic>
      <p:pic>
        <p:nvPicPr>
          <p:cNvPr id="14" name="Рисунок 13" descr="IMG-20231005-WA0074.jpg"/>
          <p:cNvPicPr>
            <a:picLocks noChangeAspect="1"/>
          </p:cNvPicPr>
          <p:nvPr/>
        </p:nvPicPr>
        <p:blipFill>
          <a:blip r:embed="rId5" cstate="print"/>
          <a:srcRect l="6818" t="11364" r="30113" b="2272"/>
          <a:stretch>
            <a:fillRect/>
          </a:stretch>
        </p:blipFill>
        <p:spPr>
          <a:xfrm>
            <a:off x="6429389" y="4646824"/>
            <a:ext cx="1526988" cy="15682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иля\AppData\Local\Packages\Microsoft.Windows.Photos_8wekyb3d8bbwe\TempState\ShareServiceTempFolder\фон  айсылу Ю.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Рисунок 7" descr="-5395531972903816238_1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928670"/>
            <a:ext cx="4722847" cy="26566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71604" y="571481"/>
            <a:ext cx="628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Целевая аудитория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15 -16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лет, юноши и девушки 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3143248"/>
            <a:ext cx="678661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Формы и методы реализация: </a:t>
            </a: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Оказание помощи ветеранам войны и труда</a:t>
            </a: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Беседы, диспуты, круглые столы</a:t>
            </a: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Встречи</a:t>
            </a: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Просмотр фильмов</a:t>
            </a: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Экскурсии, походы</a:t>
            </a: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Оказание помощи на дому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иля\AppData\Local\Packages\Microsoft.Windows.Photos_8wekyb3d8bbwe\TempState\ShareServiceTempFolder\фон  айсылу Ю.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85786" y="642919"/>
            <a:ext cx="4500594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План-график реализации воспитательной практики</a:t>
            </a:r>
            <a:b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«Добрые руки, горячие сердца» (Диаграмма </a:t>
            </a:r>
            <a:r>
              <a:rPr kumimoji="0" lang="ru-RU" sz="1400" b="1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Ганта</a:t>
            </a: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ru-RU" sz="1400" b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000103" y="1397000"/>
          <a:ext cx="3071833" cy="3756514"/>
        </p:xfrm>
        <a:graphic>
          <a:graphicData uri="http://schemas.openxmlformats.org/drawingml/2006/table">
            <a:tbl>
              <a:tblPr/>
              <a:tblGrid>
                <a:gridCol w="269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7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7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4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4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697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697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943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27062">
                <a:tc rowSpan="2"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этапа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Длитель</a:t>
                      </a: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ность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Временные рамки проекта (может указываться в днях, месяцах)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6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Период</a:t>
                      </a: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30.08 -15.09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Период</a:t>
                      </a: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25.09- 28.09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Период</a:t>
                      </a: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01.10- 04.10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Период</a:t>
                      </a: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10.02- 13.02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Период</a:t>
                      </a: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15.04- 18.04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Период</a:t>
                      </a: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01.05- 10.05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Период</a:t>
                      </a: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01.09-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30.05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184"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Разработка плана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программы курса«Добрые руки, горячие сердца»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недели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400">
                        <a:latin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rgbClr val="4F81BD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rgbClr val="4F81BD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00">
                        <a:latin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400">
                        <a:latin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8837"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Согласованиепрограммы курса</a:t>
                      </a:r>
                      <a:r>
                        <a:rPr lang="ru-RU" sz="500">
                          <a:latin typeface="Times New Roman"/>
                          <a:ea typeface="Times New Roman"/>
                        </a:rPr>
                        <a:t>«Добрые руки, горячие сердца»</a:t>
                      </a: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 волонтерскими организациями пгт.Апастово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3дня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400">
                        <a:latin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00">
                        <a:latin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 dirty="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400">
                        <a:latin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1184"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Разработка программы курса «Добрые руки, горячие сердца»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Ежемесячно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593"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Подведение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итогов работы.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Ежемесячно</a:t>
                      </a:r>
                      <a:endParaRPr lang="ru-RU" sz="4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500" dirty="0">
                        <a:latin typeface="Times New Roman"/>
                        <a:ea typeface="Times New Roman"/>
                      </a:endParaRPr>
                    </a:p>
                  </a:txBody>
                  <a:tcPr marL="30788" marR="307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429124" y="1214422"/>
            <a:ext cx="4000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SWOT-анализ воспитательной практики</a:t>
            </a:r>
            <a:b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«Добрые руки – горячие сердца»</a:t>
            </a:r>
            <a:endParaRPr lang="ru-RU" sz="14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429124" y="1747855"/>
          <a:ext cx="3714776" cy="3895723"/>
        </p:xfrm>
        <a:graphic>
          <a:graphicData uri="http://schemas.openxmlformats.org/drawingml/2006/table">
            <a:tbl>
              <a:tblPr/>
              <a:tblGrid>
                <a:gridCol w="1792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2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2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Внутренние факторы 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Внешние факторы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2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Сильные стороны 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Возможности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28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1. Отношения: «ребенок -сверстники».</a:t>
                      </a:r>
                      <a:b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2. Педагог является равноправным партнером.</a:t>
                      </a:r>
                      <a:b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3.Дети самостоятельны и инициативны.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1. Дети помогают друг другу, а также контролируют друг друга.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2.Общение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детей происходит внутри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микрогруппы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и между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микрогруппами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2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Слабые стороны 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Угрозы (риски)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4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1.Слабые стороны не выявлены.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 Трудности в общении со сверстниками или взрослыми, неумение вступать в контакт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Отсутствие спроса в </a:t>
                      </a:r>
                      <a:r>
                        <a:rPr lang="ru-RU" sz="1200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виду запрета </a:t>
                      </a: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проведение открытых мероприятий.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иля\AppData\Local\Packages\Microsoft.Windows.Photos_8wekyb3d8bbwe\TempState\ShareServiceTempFolder\фон  айсылу Ю.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290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500166" y="642918"/>
            <a:ext cx="607223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Ожидаемые результаты воспитательной практики</a:t>
            </a:r>
            <a:endParaRPr lang="ru-RU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795442" y="1795450"/>
            <a:ext cx="6357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071538" y="1000108"/>
            <a:ext cx="728667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0175" algn="l"/>
              </a:tabLs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оспитание высоконравственной личности, приближенной к модели выпускника;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301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-развитие индивидуальных способностей каждого школьника с учетом его возможностей через возможность широкого выбора внеурочной занятости;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301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--приобретение учащимися в результате целенаправленной работы по организации тимуровского движения таких духовно-нравственных качеств, как милосердие, терпимость, сострадание, трудолюбие, чувство долга и ответственности.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301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-пополнение интересов, учащихся социально значимым содержанием, основанным на опыте поколений.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01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-приобщение к культуре, традициям, общечеловеческим ценностям своего народа.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6" name="Рисунок 15" descr="IMG_20181210_141437.jpg"/>
          <p:cNvPicPr>
            <a:picLocks noChangeAspect="1"/>
          </p:cNvPicPr>
          <p:nvPr/>
        </p:nvPicPr>
        <p:blipFill>
          <a:blip r:embed="rId3" cstate="print"/>
          <a:srcRect l="15625" t="16667" r="17968" b="8333"/>
          <a:stretch>
            <a:fillRect/>
          </a:stretch>
        </p:blipFill>
        <p:spPr>
          <a:xfrm>
            <a:off x="1071538" y="4143380"/>
            <a:ext cx="2024077" cy="1714512"/>
          </a:xfrm>
          <a:prstGeom prst="rect">
            <a:avLst/>
          </a:prstGeom>
        </p:spPr>
      </p:pic>
      <p:pic>
        <p:nvPicPr>
          <p:cNvPr id="18" name="Рисунок 17" descr="IMG_20190911_1553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33564" y="4000504"/>
            <a:ext cx="2310336" cy="1732752"/>
          </a:xfrm>
          <a:prstGeom prst="rect">
            <a:avLst/>
          </a:prstGeom>
        </p:spPr>
      </p:pic>
      <p:pic>
        <p:nvPicPr>
          <p:cNvPr id="11" name="Рисунок 10" descr="IMG-20240213-WA009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8815" y="4864562"/>
            <a:ext cx="1045931" cy="104593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78322" y="3327257"/>
            <a:ext cx="27379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  <a:hlinkClick r:id="rId6"/>
            </a:endParaRPr>
          </a:p>
          <a:p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  <a:hlinkClick r:id="rId6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          Ресурсы</a:t>
            </a:r>
          </a:p>
          <a:p>
            <a:r>
              <a:rPr lang="en-US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https</a:t>
            </a:r>
            <a:r>
              <a:rPr lang="en-US" sz="1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://edu.tatar.ru/apastovo/sch</a:t>
            </a:r>
            <a:r>
              <a:rPr lang="ru-RU" sz="1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61028" y="4485501"/>
            <a:ext cx="27448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https://vk.com/club212286563</a:t>
            </a:r>
            <a:r>
              <a:rPr lang="ru-RU" sz="1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447</Words>
  <Application>Microsoft Office PowerPoint</Application>
  <PresentationFormat>Экран (4:3)</PresentationFormat>
  <Paragraphs>83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Раиля</dc:creator>
  <cp:lastModifiedBy>Закирова</cp:lastModifiedBy>
  <cp:revision>64</cp:revision>
  <dcterms:created xsi:type="dcterms:W3CDTF">2024-02-13T10:07:42Z</dcterms:created>
  <dcterms:modified xsi:type="dcterms:W3CDTF">2024-02-17T12:13:12Z</dcterms:modified>
</cp:coreProperties>
</file>